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7E3D3"/>
            </a:gs>
            <a:gs pos="100000">
              <a:srgbClr val="D4CC9E"/>
            </a:gs>
          </a:gsLst>
          <a:path path="circle">
            <a:fillToRect l="50000" t="10000" r="5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 hidden="1"/>
          <p:cNvSpPr/>
          <p:nvPr/>
        </p:nvSpPr>
        <p:spPr>
          <a:xfrm>
            <a:off x="0" y="5105520"/>
            <a:ext cx="12190680" cy="17510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EECE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2" hidden="1"/>
          <p:cNvSpPr/>
          <p:nvPr/>
        </p:nvSpPr>
        <p:spPr>
          <a:xfrm>
            <a:off x="0" y="0"/>
            <a:ext cx="12190680" cy="51040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EECE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12190680" cy="2284560"/>
          </a:xfrm>
          <a:prstGeom prst="rect">
            <a:avLst/>
          </a:prstGeom>
          <a:gradFill rotWithShape="0">
            <a:gsLst>
              <a:gs pos="0">
                <a:srgbClr val="EEECE1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360" y="1600200"/>
            <a:ext cx="12190320" cy="510408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12190680" cy="2989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EECE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12190680" cy="38653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EECE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12190680" cy="2284560"/>
          </a:xfrm>
          <a:prstGeom prst="rect">
            <a:avLst/>
          </a:prstGeom>
          <a:gradFill rotWithShape="0">
            <a:gsLst>
              <a:gs pos="0">
                <a:srgbClr val="EEECE1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360" y="1600200"/>
            <a:ext cx="12190320" cy="510408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6"/>
          <p:cNvPicPr/>
          <p:nvPr/>
        </p:nvPicPr>
        <p:blipFill>
          <a:blip r:embed="rId14"/>
          <a:stretch/>
        </p:blipFill>
        <p:spPr>
          <a:xfrm>
            <a:off x="0" y="0"/>
            <a:ext cx="12189960" cy="6855840"/>
          </a:xfrm>
          <a:prstGeom prst="rect">
            <a:avLst/>
          </a:prstGeom>
          <a:ln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55414" y="956535"/>
            <a:ext cx="10798520" cy="737210"/>
          </a:xfrm>
          <a:prstGeom prst="rect">
            <a:avLst/>
          </a:prstGeom>
          <a:gradFill rotWithShape="0">
            <a:gsLst>
              <a:gs pos="28000">
                <a:srgbClr val="E5C2C2"/>
              </a:gs>
              <a:gs pos="100000">
                <a:srgbClr val="C9908E"/>
              </a:gs>
            </a:gsLst>
            <a:lin ang="5400000"/>
          </a:gradFill>
          <a:ln>
            <a:solidFill>
              <a:srgbClr val="BE4B48"/>
            </a:solidFill>
            <a:round/>
          </a:ln>
          <a:effectLst>
            <a:outerShdw blurRad="63500" dist="5076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257480"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6699"/>
                </a:solidFill>
                <a:latin typeface="Arial"/>
                <a:ea typeface="DejaVu Sans"/>
              </a:rPr>
              <a:t>Муниципальное автономное учреждение </a:t>
            </a:r>
            <a:endParaRPr lang="ru-RU" sz="1400" b="0" strike="noStrike" spc="-1" dirty="0">
              <a:latin typeface="Arial"/>
            </a:endParaRPr>
          </a:p>
          <a:p>
            <a:pPr marL="1257480"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6699"/>
                </a:solidFill>
                <a:latin typeface="Arial"/>
                <a:ea typeface="DejaVu Sans"/>
              </a:rPr>
              <a:t>«ИНФОРМАЦИОННО-МЕТОДИЧЕСКИЙ ЦЕНТР»  города Тюмени</a:t>
            </a:r>
            <a:endParaRPr lang="ru-RU" sz="1400" b="0" strike="noStrike" spc="-1" dirty="0">
              <a:latin typeface="Arial"/>
            </a:endParaRPr>
          </a:p>
          <a:p>
            <a:pPr marL="1438200" indent="-446400"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pic>
        <p:nvPicPr>
          <p:cNvPr id="86" name="Picture 2_1" descr="http://imc72.ru/templates/images/logo_imc_small.png"/>
          <p:cNvPicPr/>
          <p:nvPr/>
        </p:nvPicPr>
        <p:blipFill>
          <a:blip r:embed="rId2"/>
          <a:stretch/>
        </p:blipFill>
        <p:spPr>
          <a:xfrm>
            <a:off x="1730880" y="836640"/>
            <a:ext cx="1061280" cy="665280"/>
          </a:xfrm>
          <a:prstGeom prst="rect">
            <a:avLst/>
          </a:prstGeom>
          <a:ln>
            <a:noFill/>
          </a:ln>
        </p:spPr>
      </p:pic>
      <p:sp>
        <p:nvSpPr>
          <p:cNvPr id="87" name="CustomShape 2"/>
          <p:cNvSpPr/>
          <p:nvPr/>
        </p:nvSpPr>
        <p:spPr>
          <a:xfrm>
            <a:off x="626070" y="81570"/>
            <a:ext cx="10798521" cy="798765"/>
          </a:xfrm>
          <a:prstGeom prst="rect">
            <a:avLst/>
          </a:prstGeom>
          <a:gradFill rotWithShape="0">
            <a:gsLst>
              <a:gs pos="28000">
                <a:srgbClr val="E5C2C2"/>
              </a:gs>
              <a:gs pos="100000">
                <a:srgbClr val="C9908E"/>
              </a:gs>
            </a:gsLst>
            <a:lin ang="5400000"/>
          </a:gradFill>
          <a:ln>
            <a:solidFill>
              <a:srgbClr val="BE4B48"/>
            </a:solidFill>
            <a:round/>
          </a:ln>
          <a:effectLst>
            <a:outerShdw blurRad="63500" dist="5076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6699"/>
                </a:solidFill>
                <a:latin typeface="Arial"/>
                <a:ea typeface="DejaVu Sans"/>
              </a:rPr>
              <a:t>               Департамент образования Администрации города Тюмени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pic>
        <p:nvPicPr>
          <p:cNvPr id="88" name="Picture 4_1" descr="C:\Users\iskhakova_zg\Downloads\Герб города Тюмени.png"/>
          <p:cNvPicPr/>
          <p:nvPr/>
        </p:nvPicPr>
        <p:blipFill>
          <a:blip r:embed="rId3"/>
          <a:stretch/>
        </p:blipFill>
        <p:spPr>
          <a:xfrm>
            <a:off x="993600" y="123480"/>
            <a:ext cx="805320" cy="603720"/>
          </a:xfrm>
          <a:prstGeom prst="rect">
            <a:avLst/>
          </a:prstGeom>
          <a:ln>
            <a:noFill/>
          </a:ln>
        </p:spPr>
      </p:pic>
      <p:sp>
        <p:nvSpPr>
          <p:cNvPr id="89" name="CustomShape 3"/>
          <p:cNvSpPr/>
          <p:nvPr/>
        </p:nvSpPr>
        <p:spPr>
          <a:xfrm>
            <a:off x="233280" y="2016000"/>
            <a:ext cx="11724480" cy="43639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12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2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ru-RU" sz="2000" b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Семинар «Научно-практическая конференция как один из механизмов профессионально-личностного развития педагога и инструмент публичной апробации опыта проектирования и реализации продуктивных практик»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ru-RU" sz="2800" b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 «О новом подходе к презентации и апробации опыта </a:t>
            </a: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ru-RU" sz="2800" b="1" strike="noStrike" spc="-1" dirty="0">
                <a:solidFill>
                  <a:srgbClr val="12335C"/>
                </a:solidFill>
                <a:latin typeface="Times New Roman"/>
                <a:ea typeface="DejaVu Sans"/>
              </a:rPr>
              <a:t>продуктивных практик»  </a:t>
            </a:r>
            <a:endParaRPr lang="ru-RU" sz="2800" b="0" strike="noStrike" spc="-1" dirty="0">
              <a:latin typeface="Arial"/>
            </a:endParaRPr>
          </a:p>
          <a:p>
            <a:pPr algn="r">
              <a:lnSpc>
                <a:spcPct val="120000"/>
              </a:lnSpc>
            </a:pPr>
            <a:endParaRPr lang="ru-RU" sz="2800" b="0" strike="noStrike" spc="-1" dirty="0">
              <a:latin typeface="Arial"/>
            </a:endParaRPr>
          </a:p>
          <a:p>
            <a:pPr algn="r">
              <a:lnSpc>
                <a:spcPct val="120000"/>
              </a:lnSpc>
            </a:pPr>
            <a:r>
              <a:rPr lang="ru-RU" sz="1400" b="1" i="1" strike="noStrike" spc="-1" dirty="0">
                <a:solidFill>
                  <a:srgbClr val="12335C"/>
                </a:solidFill>
                <a:latin typeface="Arial"/>
                <a:ea typeface="DejaVu Sans"/>
              </a:rPr>
              <a:t>Евдокишина Ольга Валерьевна, </a:t>
            </a:r>
            <a:endParaRPr lang="ru-RU" sz="1400" b="0" strike="noStrike" spc="-1" dirty="0">
              <a:latin typeface="Arial"/>
            </a:endParaRPr>
          </a:p>
          <a:p>
            <a:pPr algn="r">
              <a:lnSpc>
                <a:spcPct val="120000"/>
              </a:lnSpc>
            </a:pPr>
            <a:r>
              <a:rPr lang="ru-RU" sz="1400" b="1" i="1" strike="noStrike" spc="-1" dirty="0">
                <a:solidFill>
                  <a:srgbClr val="12335C"/>
                </a:solidFill>
                <a:latin typeface="Arial"/>
                <a:ea typeface="DejaVu Sans"/>
              </a:rPr>
              <a:t>к. п. н., доцент, методист МАУ ИМЦ г. Тюмени </a:t>
            </a:r>
            <a:endParaRPr lang="ru-RU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</a:pPr>
            <a:endParaRPr lang="ru-RU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360000" y="1728000"/>
            <a:ext cx="1132812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25000" lnSpcReduction="20000"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91" name="CustomShape 5"/>
          <p:cNvSpPr/>
          <p:nvPr/>
        </p:nvSpPr>
        <p:spPr>
          <a:xfrm>
            <a:off x="803520" y="5157360"/>
            <a:ext cx="11328120" cy="143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728000" y="738360"/>
            <a:ext cx="7846200" cy="386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Августовская конференция 2022 г.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Доклад  директора департамента образования Администрации города Тюмени Горковец Д.Н.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Принципы педагогической деятельности: 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целенаправленность;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адресность;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объективность;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сбалансированность;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целостность;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открытость.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Viner Hand ITC"/>
                <a:ea typeface="DejaVu Sans"/>
              </a:rPr>
              <a:t>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    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656000" y="576000"/>
            <a:ext cx="7846200" cy="386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94" name="Table 2"/>
          <p:cNvGraphicFramePr/>
          <p:nvPr>
            <p:extLst>
              <p:ext uri="{D42A27DB-BD31-4B8C-83A1-F6EECF244321}">
                <p14:modId xmlns:p14="http://schemas.microsoft.com/office/powerpoint/2010/main" val="3936322801"/>
              </p:ext>
            </p:extLst>
          </p:nvPr>
        </p:nvGraphicFramePr>
        <p:xfrm>
          <a:off x="119336" y="30480"/>
          <a:ext cx="11664024" cy="6701720"/>
        </p:xfrm>
        <a:graphic>
          <a:graphicData uri="http://schemas.openxmlformats.org/drawingml/2006/table">
            <a:tbl>
              <a:tblPr/>
              <a:tblGrid>
                <a:gridCol w="4667810"/>
                <a:gridCol w="6996214"/>
              </a:tblGrid>
              <a:tr h="6555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Алгоритм результатов опыта профессиональной деятельности и </a:t>
                      </a:r>
                      <a:endParaRPr lang="ru-RU" sz="2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профессионально-личностного развития педагога</a:t>
                      </a:r>
                      <a:endParaRPr lang="ru-RU" sz="20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3057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latin typeface="Times New Roman"/>
                        </a:rPr>
                        <a:t>Продукт педагогической деятельности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проект;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образовательный квест;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интеллект-карта;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маршрутный лист;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портфолио;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модель;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творческая лаборатория;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</a:t>
                      </a:r>
                      <a:r>
                        <a:rPr lang="ru-RU" sz="1800" b="0" strike="noStrike" spc="-1" dirty="0" err="1">
                          <a:latin typeface="Times New Roman"/>
                        </a:rPr>
                        <a:t>логосказка</a:t>
                      </a:r>
                      <a:r>
                        <a:rPr lang="ru-RU" sz="1800" b="0" strike="noStrike" spc="-1" dirty="0">
                          <a:latin typeface="Times New Roman"/>
                        </a:rPr>
                        <a:t>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персональный сайт;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альбом домашней речевой практики и др</a:t>
                      </a:r>
                      <a:r>
                        <a:rPr lang="ru-RU" sz="1800" b="0" strike="noStrike" spc="-1" dirty="0" smtClean="0">
                          <a:latin typeface="Times New Roman"/>
                        </a:rPr>
                        <a:t>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735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latin typeface="Times New Roman"/>
                        </a:rPr>
                        <a:t>Рефлексия, виды рефлексии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социально-перцептивная;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коммуникативная;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личностная рефлексия;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интеллектуальная;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</a:t>
                      </a:r>
                      <a:r>
                        <a:rPr lang="ru-RU" sz="1800" b="0" strike="noStrike" spc="-1" dirty="0" err="1">
                          <a:latin typeface="Times New Roman"/>
                        </a:rPr>
                        <a:t>саногенная</a:t>
                      </a:r>
                      <a:r>
                        <a:rPr lang="ru-RU" sz="1800" b="0" strike="noStrike" spc="-1" dirty="0">
                          <a:latin typeface="Times New Roman"/>
                        </a:rPr>
                        <a:t> и др</a:t>
                      </a:r>
                      <a:r>
                        <a:rPr lang="ru-RU" sz="1800" b="0" strike="noStrike" spc="-1" dirty="0" smtClean="0">
                          <a:latin typeface="Times New Roman"/>
                        </a:rPr>
                        <a:t>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208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Актуальность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Обосновать актуальность значит объяснить необходимость изучения данной темы в контексте общего образовательного процесса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656000" y="576000"/>
            <a:ext cx="7846200" cy="386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96" name="Table 2"/>
          <p:cNvGraphicFramePr/>
          <p:nvPr>
            <p:extLst>
              <p:ext uri="{D42A27DB-BD31-4B8C-83A1-F6EECF244321}">
                <p14:modId xmlns:p14="http://schemas.microsoft.com/office/powerpoint/2010/main" val="347252977"/>
              </p:ext>
            </p:extLst>
          </p:nvPr>
        </p:nvGraphicFramePr>
        <p:xfrm>
          <a:off x="332640" y="251640"/>
          <a:ext cx="11448000" cy="6010560"/>
        </p:xfrm>
        <a:graphic>
          <a:graphicData uri="http://schemas.openxmlformats.org/drawingml/2006/table">
            <a:tbl>
              <a:tblPr/>
              <a:tblGrid>
                <a:gridCol w="4718160"/>
                <a:gridCol w="6729840"/>
              </a:tblGrid>
              <a:tr h="9169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Алгоритм результатов опыта профессиональной деятельности и </a:t>
                      </a:r>
                      <a:endParaRPr lang="ru-RU" sz="20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профессионально-личностного развития педагога</a:t>
                      </a:r>
                      <a:endParaRPr lang="ru-RU" sz="20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 cap="flat" cmpd="sng" algn="ctr">
                      <a:solidFill>
                        <a:srgbClr val="553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6762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Цель, виды целей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 cap="flat" cmpd="sng" algn="ctr">
                      <a:solidFill>
                        <a:srgbClr val="553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55308D"/>
                      </a:solidFill>
                    </a:lnT>
                    <a:lnB w="720" cap="flat" cmpd="sng" algn="ctr">
                      <a:solidFill>
                        <a:srgbClr val="553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нормативные государственные;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общественные;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инициативные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553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 cap="flat" cmpd="sng" algn="ctr">
                      <a:solidFill>
                        <a:srgbClr val="553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latin typeface="Times New Roman"/>
                        </a:rPr>
                        <a:t>Задачи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 cap="flat" cmpd="sng" algn="ctr">
                      <a:solidFill>
                        <a:srgbClr val="553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стратегические, тактические, оперативные;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задачи по выбору приемов и методов воздействия на воспитанника;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задачи по организации деятельности воспитанника;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задачи по самообразованию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 cap="flat" cmpd="sng" algn="ctr">
                      <a:solidFill>
                        <a:srgbClr val="553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13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latin typeface="Times New Roman"/>
                        </a:rPr>
                        <a:t>Привлекаемые ресурсы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latin typeface="Times New Roman"/>
                        </a:rPr>
                        <a:t>- внутренние и внешние ресурсы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1421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latin typeface="Times New Roman"/>
                        </a:rPr>
                        <a:t>Результаты профессиональной деятельности 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по выявлению и развитию у воспитанников  способностей;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личный вклад в повышение качества образования;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транслирование опыта практических результатов своей    профессиональной деятельности и др. 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13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latin typeface="Times New Roman"/>
                        </a:rPr>
                        <a:t>Список литературы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Arial"/>
                        </a:rPr>
                        <a:t>-</a:t>
                      </a:r>
                      <a:r>
                        <a:rPr lang="ru-RU" sz="1800" b="0" strike="noStrike" spc="-1" dirty="0">
                          <a:latin typeface="Times New Roman"/>
                        </a:rPr>
                        <a:t> монография;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диссертационные исследования;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latin typeface="Times New Roman"/>
                        </a:rPr>
                        <a:t>- сборник научных трудов и др..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55308D"/>
                      </a:solidFill>
                    </a:lnL>
                    <a:lnR w="720">
                      <a:solidFill>
                        <a:srgbClr val="55308D"/>
                      </a:solidFill>
                    </a:lnR>
                    <a:lnT w="720">
                      <a:solidFill>
                        <a:srgbClr val="55308D"/>
                      </a:solidFill>
                    </a:lnT>
                    <a:lnB w="720">
                      <a:solidFill>
                        <a:srgbClr val="55308D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728000" y="738360"/>
            <a:ext cx="7846200" cy="386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Апробировать - </a:t>
            </a: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одобрить, утвердить, признать.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Опробовать - </a:t>
            </a: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проверять, испытывать.</a:t>
            </a: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Viner Hand ITC"/>
                <a:ea typeface="DejaVu Sans"/>
              </a:rPr>
              <a:t>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    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318</Words>
  <Application>Microsoft Office PowerPoint</Application>
  <PresentationFormat>Произвольный</PresentationFormat>
  <Paragraphs>85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subject/>
  <dc:creator>User</dc:creator>
  <dc:description/>
  <cp:lastModifiedBy>Зухра Г. Исхакова</cp:lastModifiedBy>
  <cp:revision>12</cp:revision>
  <cp:lastPrinted>2021-09-06T17:14:32Z</cp:lastPrinted>
  <dcterms:created xsi:type="dcterms:W3CDTF">2020-05-19T06:31:28Z</dcterms:created>
  <dcterms:modified xsi:type="dcterms:W3CDTF">2022-09-13T11:36:31Z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